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8229600" cx="14630400"/>
  <p:notesSz cx="8229600" cy="14630400"/>
  <p:embeddedFontLst>
    <p:embeddedFont>
      <p:font typeface="Roboto"/>
      <p:regular r:id="rId25"/>
      <p:bold r:id="rId26"/>
      <p:italic r:id="rId27"/>
      <p:boldItalic r:id="rId28"/>
    </p:embeddedFont>
    <p:embeddedFont>
      <p:font typeface="Inter"/>
      <p:bold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92">
          <p15:clr>
            <a:srgbClr val="000000"/>
          </p15:clr>
        </p15:guide>
        <p15:guide id="2" pos="4608">
          <p15:clr>
            <a:srgbClr val="000000"/>
          </p15:clr>
        </p15:guide>
      </p15:sldGuideLst>
    </p:ext>
    <p:ext uri="GoogleSlidesCustomDataVersion2">
      <go:slidesCustomData xmlns:go="http://customooxmlschemas.google.com/" r:id="rId31" roundtripDataSignature="AMtx7mjDX63LG4AQW474MwPw4feMMFKy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92" orient="horz"/>
        <p:guide pos="46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ter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customschemas.google.com/relationships/presentationmetadata" Target="metadata"/><Relationship Id="rId30" Type="http://schemas.openxmlformats.org/officeDocument/2006/relationships/font" Target="fonts/Inter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565525" cy="731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660900" y="0"/>
            <a:ext cx="3567113" cy="731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3896975"/>
            <a:ext cx="3565525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1:notes"/>
          <p:cNvSpPr txBox="1"/>
          <p:nvPr>
            <p:ph idx="1" type="body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:notes"/>
          <p:cNvSpPr txBox="1"/>
          <p:nvPr>
            <p:ph idx="12" type="sldNum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904765ebb_0_41:notes"/>
          <p:cNvSpPr txBox="1"/>
          <p:nvPr>
            <p:ph idx="1" type="body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36904765ebb_0_41:notes"/>
          <p:cNvSpPr/>
          <p:nvPr>
            <p:ph idx="2" type="sldImg"/>
          </p:nvPr>
        </p:nvSpPr>
        <p:spPr>
          <a:xfrm>
            <a:off x="1371870" y="1097280"/>
            <a:ext cx="54867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6904765ebb_0_129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6904765ebb_0_129:notes"/>
          <p:cNvSpPr txBox="1"/>
          <p:nvPr>
            <p:ph idx="1" type="body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36904765ebb_0_129:notes"/>
          <p:cNvSpPr txBox="1"/>
          <p:nvPr>
            <p:ph idx="12" type="sldNum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6904765ebb_0_197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36904765ebb_0_197:notes"/>
          <p:cNvSpPr txBox="1"/>
          <p:nvPr>
            <p:ph idx="1" type="body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6904765ebb_0_197:notes"/>
          <p:cNvSpPr txBox="1"/>
          <p:nvPr>
            <p:ph idx="12" type="sldNum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904765ebb_0_0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904765ebb_0_0:notes"/>
          <p:cNvSpPr txBox="1"/>
          <p:nvPr>
            <p:ph idx="1" type="body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6904765ebb_0_0:notes"/>
          <p:cNvSpPr txBox="1"/>
          <p:nvPr>
            <p:ph idx="12" type="sldNum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904765ebb_0_261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904765ebb_0_261:notes"/>
          <p:cNvSpPr txBox="1"/>
          <p:nvPr>
            <p:ph idx="1" type="body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6904765ebb_0_261:notes"/>
          <p:cNvSpPr txBox="1"/>
          <p:nvPr>
            <p:ph idx="12" type="sldNum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904765ebb_0_256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6904765ebb_0_256:notes"/>
          <p:cNvSpPr txBox="1"/>
          <p:nvPr>
            <p:ph idx="1" type="body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6904765ebb_0_256:notes"/>
          <p:cNvSpPr txBox="1"/>
          <p:nvPr>
            <p:ph idx="12" type="sldNum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2:notes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:notes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4:notes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4:notes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5:notes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5:notes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:notes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68fd518ba8_0_0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68fd518ba8_0_0:notes"/>
          <p:cNvSpPr txBox="1"/>
          <p:nvPr>
            <p:ph idx="1" type="body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368fd518ba8_0_0:notes"/>
          <p:cNvSpPr txBox="1"/>
          <p:nvPr>
            <p:ph idx="12" type="sldNum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7:notes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7:notes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8:notes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8:notes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9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9:notes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9:notes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10:notes"/>
          <p:cNvSpPr txBox="1"/>
          <p:nvPr>
            <p:ph idx="1" type="body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0:notes"/>
          <p:cNvSpPr txBox="1"/>
          <p:nvPr>
            <p:ph idx="12" type="sldNum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6904765ebb_0_25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6904765ebb_0_25:notes"/>
          <p:cNvSpPr txBox="1"/>
          <p:nvPr>
            <p:ph idx="1" type="body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g36904765ebb_0_25:notes"/>
          <p:cNvSpPr txBox="1"/>
          <p:nvPr>
            <p:ph idx="12" type="sldNum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68fd518ba8_0_12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68fd518ba8_0_12:notes"/>
          <p:cNvSpPr txBox="1"/>
          <p:nvPr>
            <p:ph idx="1" type="body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368fd518ba8_0_12:notes"/>
          <p:cNvSpPr txBox="1"/>
          <p:nvPr>
            <p:ph idx="12" type="sldNum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" name="Google Shape;13;p1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" name="Google Shape;17;p13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" name="Google Shape;21;p14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" name="Google Shape;25;p15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" name="Google Shape;29;p16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" name="Google Shape;33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7" name="Google Shape;37;p18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1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" name="Google Shape;41;p19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 master">
  <p:cSld name="Slide 9 mast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5" name="Google Shape;45;p20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 master">
  <p:cSld name="Slide 10 mast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9" name="Google Shape;49;p21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6904765ebb_0_123"/>
          <p:cNvSpPr txBox="1"/>
          <p:nvPr>
            <p:ph type="ctrTitle"/>
          </p:nvPr>
        </p:nvSpPr>
        <p:spPr>
          <a:xfrm>
            <a:off x="1828800" y="1346836"/>
            <a:ext cx="10972800" cy="286530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00" spcFirstLastPara="1" rIns="109700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libri"/>
              <a:buChar char="●"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53" name="Google Shape;53;g36904765ebb_0_123"/>
          <p:cNvSpPr txBox="1"/>
          <p:nvPr>
            <p:ph idx="1" type="subTitle"/>
          </p:nvPr>
        </p:nvSpPr>
        <p:spPr>
          <a:xfrm>
            <a:off x="1828800" y="4322446"/>
            <a:ext cx="10972800" cy="19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109700" spcFirstLastPara="1" rIns="109700" wrap="square" tIns="5485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54" name="Google Shape;54;g36904765ebb_0_123"/>
          <p:cNvSpPr txBox="1"/>
          <p:nvPr>
            <p:ph idx="10" type="dt"/>
          </p:nvPr>
        </p:nvSpPr>
        <p:spPr>
          <a:xfrm>
            <a:off x="1005840" y="7627620"/>
            <a:ext cx="32919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00" spcFirstLastPara="1" rIns="109700" wrap="square" tIns="54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55" name="Google Shape;55;g36904765ebb_0_123"/>
          <p:cNvSpPr txBox="1"/>
          <p:nvPr>
            <p:ph idx="11" type="ftr"/>
          </p:nvPr>
        </p:nvSpPr>
        <p:spPr>
          <a:xfrm>
            <a:off x="4846320" y="7627620"/>
            <a:ext cx="49377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00" spcFirstLastPara="1" rIns="109700" wrap="square" tIns="54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56" name="Google Shape;56;g36904765ebb_0_123"/>
          <p:cNvSpPr txBox="1"/>
          <p:nvPr>
            <p:ph idx="12" type="sldNum"/>
          </p:nvPr>
        </p:nvSpPr>
        <p:spPr>
          <a:xfrm>
            <a:off x="10332720" y="7627620"/>
            <a:ext cx="32919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850" lIns="109700" spcFirstLastPara="1" rIns="109700" wrap="square" tIns="54850">
            <a:noAutofit/>
          </a:bodyPr>
          <a:lstStyle>
            <a:lvl1pPr indent="0" lvl="0" marL="0" algn="r">
              <a:spcBef>
                <a:spcPts val="0"/>
              </a:spcBef>
              <a:buNone/>
              <a:defRPr sz="1700"/>
            </a:lvl1pPr>
            <a:lvl2pPr indent="0" lvl="1" marL="0" algn="r">
              <a:spcBef>
                <a:spcPts val="0"/>
              </a:spcBef>
              <a:buNone/>
              <a:defRPr sz="1700"/>
            </a:lvl2pPr>
            <a:lvl3pPr indent="0" lvl="2" marL="0" algn="r">
              <a:spcBef>
                <a:spcPts val="0"/>
              </a:spcBef>
              <a:buNone/>
              <a:defRPr sz="1700"/>
            </a:lvl3pPr>
            <a:lvl4pPr indent="0" lvl="3" marL="0" algn="r">
              <a:spcBef>
                <a:spcPts val="0"/>
              </a:spcBef>
              <a:buNone/>
              <a:defRPr sz="1700"/>
            </a:lvl4pPr>
            <a:lvl5pPr indent="0" lvl="4" marL="0" algn="r">
              <a:spcBef>
                <a:spcPts val="0"/>
              </a:spcBef>
              <a:buNone/>
              <a:defRPr sz="1700"/>
            </a:lvl5pPr>
            <a:lvl6pPr indent="0" lvl="5" marL="0" algn="r">
              <a:spcBef>
                <a:spcPts val="0"/>
              </a:spcBef>
              <a:buNone/>
              <a:defRPr sz="1700"/>
            </a:lvl6pPr>
            <a:lvl7pPr indent="0" lvl="6" marL="0" algn="r">
              <a:spcBef>
                <a:spcPts val="0"/>
              </a:spcBef>
              <a:buNone/>
              <a:defRPr sz="1700"/>
            </a:lvl7pPr>
            <a:lvl8pPr indent="0" lvl="7" marL="0" algn="r">
              <a:spcBef>
                <a:spcPts val="0"/>
              </a:spcBef>
              <a:buNone/>
              <a:defRPr sz="1700"/>
            </a:lvl8pPr>
            <a:lvl9pPr indent="0" lvl="8" marL="0" algn="r">
              <a:spcBef>
                <a:spcPts val="0"/>
              </a:spcBef>
              <a:buNone/>
              <a:defRPr sz="17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13.png"/><Relationship Id="rId5" Type="http://schemas.openxmlformats.org/officeDocument/2006/relationships/image" Target="../media/image20.png"/><Relationship Id="rId6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22.png"/><Relationship Id="rId9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31.png"/><Relationship Id="rId7" Type="http://schemas.openxmlformats.org/officeDocument/2006/relationships/image" Target="../media/image15.png"/><Relationship Id="rId8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Relationship Id="rId4" Type="http://schemas.openxmlformats.org/officeDocument/2006/relationships/hyperlink" Target="https://www.xn--80aeamngm0adkqpb3grdp.xn--p1ai/metodicheskaja-podderzhka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2" name="Google Shape;6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8250" y="216375"/>
            <a:ext cx="5342152" cy="801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75" y="0"/>
            <a:ext cx="2748427" cy="2748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9300" y="-200041"/>
            <a:ext cx="2844700" cy="1874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44750" y="152400"/>
            <a:ext cx="3552325" cy="16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"/>
          <p:cNvSpPr txBox="1"/>
          <p:nvPr/>
        </p:nvSpPr>
        <p:spPr>
          <a:xfrm>
            <a:off x="0" y="2814750"/>
            <a:ext cx="9144000" cy="53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7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Семинар-практикум</a:t>
            </a:r>
            <a:endParaRPr b="1" sz="47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7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-US" sz="45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"Выборы в Управляющий совет школы"</a:t>
            </a:r>
            <a:endParaRPr b="1" sz="4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14.10.2025</a:t>
            </a:r>
            <a:endParaRPr b="1" sz="3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Отзывы о «Средняя общеобразовательная школа № 531», Санкт-Петербург, улица  Осипенко, 8 — Яндекс Карты" id="71" name="Google Shape;71;g36904765ebb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357" y="1818430"/>
            <a:ext cx="5444761" cy="4083572"/>
          </a:xfrm>
          <a:prstGeom prst="rect">
            <a:avLst/>
          </a:prstGeom>
          <a:noFill/>
          <a:ln cap="flat" cmpd="sng" w="343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2" name="Google Shape;72;g36904765ebb_0_41"/>
          <p:cNvSpPr txBox="1"/>
          <p:nvPr>
            <p:ph type="ctrTitle"/>
          </p:nvPr>
        </p:nvSpPr>
        <p:spPr>
          <a:xfrm>
            <a:off x="1828800" y="0"/>
            <a:ext cx="10972800" cy="1658400"/>
          </a:xfrm>
          <a:prstGeom prst="rect">
            <a:avLst/>
          </a:prstGeom>
          <a:noFill/>
          <a:ln>
            <a:noFill/>
          </a:ln>
        </p:spPr>
        <p:txBody>
          <a:bodyPr anchorCtr="0" anchor="b" bIns="54850" lIns="109700" spcFirstLastPara="1" rIns="109700" wrap="square" tIns="548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400"/>
              <a:buFont typeface="Calibri"/>
              <a:buNone/>
            </a:pPr>
            <a:r>
              <a:rPr b="1" lang="en-US" sz="3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Государственное бюджетное общеобразовательное учреждение средняя общеобразовательная школа №531</a:t>
            </a:r>
            <a:br>
              <a:rPr b="1" lang="en-US" sz="3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3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Красногвардейского района Санкт-Петербурга</a:t>
            </a:r>
            <a:endParaRPr/>
          </a:p>
        </p:txBody>
      </p:sp>
      <p:pic>
        <p:nvPicPr>
          <p:cNvPr id="73" name="Google Shape;73;g36904765ebb_0_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77062" y="1818430"/>
            <a:ext cx="6495980" cy="4083573"/>
          </a:xfrm>
          <a:prstGeom prst="rect">
            <a:avLst/>
          </a:prstGeom>
          <a:noFill/>
          <a:ln cap="flat" cmpd="sng" w="457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" name="Google Shape;74;g36904765ebb_0_41"/>
          <p:cNvSpPr txBox="1"/>
          <p:nvPr>
            <p:ph idx="1" type="subTitle"/>
          </p:nvPr>
        </p:nvSpPr>
        <p:spPr>
          <a:xfrm>
            <a:off x="3352621" y="4250629"/>
            <a:ext cx="6842400" cy="3856200"/>
          </a:xfrm>
          <a:prstGeom prst="rect">
            <a:avLst/>
          </a:prstGeom>
          <a:solidFill>
            <a:srgbClr val="D8E2F3"/>
          </a:solidFill>
          <a:ln cap="flat" cmpd="sng" w="343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4850" lIns="109700" spcFirstLastPara="1" rIns="109700" wrap="square" tIns="5485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Юридический адрес: </a:t>
            </a:r>
            <a:endParaRPr b="1" sz="2400"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г. Санкт-Петербург, ул. Осипенко д.8 лит. А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Фактический адрес: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г. Санкт-Петербург, ул. Осипенко д.8 лит. А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г. Санкт-Петербург, ул. Чарушинская д.24 к.2 ст.1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Год ввода в эксплуатацию: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2009 / 2024</a:t>
            </a:r>
            <a:endParaRPr sz="2400"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Мощность: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450 (763) / 825 (996)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Численность сотрудников: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206 / 138</a:t>
            </a:r>
            <a:endParaRPr sz="2400"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Директор: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Тихомирова Надежда Олеговна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6904765ebb_0_129"/>
          <p:cNvSpPr/>
          <p:nvPr/>
        </p:nvSpPr>
        <p:spPr>
          <a:xfrm>
            <a:off x="667524" y="509196"/>
            <a:ext cx="81306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90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ВНУТРЕННИЕ МЕРОПРИЯТИЯ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g36904765ebb_0_129"/>
          <p:cNvSpPr/>
          <p:nvPr/>
        </p:nvSpPr>
        <p:spPr>
          <a:xfrm>
            <a:off x="706607" y="1175839"/>
            <a:ext cx="4196400" cy="28194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6904765ebb_0_129"/>
          <p:cNvSpPr/>
          <p:nvPr/>
        </p:nvSpPr>
        <p:spPr>
          <a:xfrm>
            <a:off x="588943" y="1175839"/>
            <a:ext cx="121800" cy="2819400"/>
          </a:xfrm>
          <a:prstGeom prst="roundRect">
            <a:avLst>
              <a:gd fmla="val 78139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36904765ebb_0_129"/>
          <p:cNvSpPr/>
          <p:nvPr/>
        </p:nvSpPr>
        <p:spPr>
          <a:xfrm>
            <a:off x="824775" y="1433125"/>
            <a:ext cx="4052400" cy="22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9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Видеоконференция 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«О значении и функциях УПОО» для коллектива и представителей родительской общественности</a:t>
            </a:r>
            <a:endParaRPr sz="2000"/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ГБОУ СОШ№531</a:t>
            </a:r>
            <a:endParaRPr sz="2000"/>
          </a:p>
        </p:txBody>
      </p:sp>
      <p:sp>
        <p:nvSpPr>
          <p:cNvPr id="84" name="Google Shape;84;g36904765ebb_0_129"/>
          <p:cNvSpPr/>
          <p:nvPr/>
        </p:nvSpPr>
        <p:spPr>
          <a:xfrm>
            <a:off x="5042595" y="1175839"/>
            <a:ext cx="4196400" cy="28194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36904765ebb_0_129"/>
          <p:cNvSpPr/>
          <p:nvPr/>
        </p:nvSpPr>
        <p:spPr>
          <a:xfrm>
            <a:off x="5012115" y="1175839"/>
            <a:ext cx="121800" cy="2819400"/>
          </a:xfrm>
          <a:prstGeom prst="roundRect">
            <a:avLst>
              <a:gd fmla="val 78139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36904765ebb_0_129"/>
          <p:cNvSpPr/>
          <p:nvPr/>
        </p:nvSpPr>
        <p:spPr>
          <a:xfrm>
            <a:off x="5266775" y="1244200"/>
            <a:ext cx="3669300" cy="27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9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</a:t>
            </a:r>
            <a:r>
              <a:rPr b="1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налитика</a:t>
            </a:r>
            <a:endParaRPr sz="2100"/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Анализ направлений деятельности и дефицитов ГБОУ СОШ №531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Выбор модели УС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6904765ebb_0_129"/>
          <p:cNvSpPr/>
          <p:nvPr/>
        </p:nvSpPr>
        <p:spPr>
          <a:xfrm>
            <a:off x="9557206" y="1175839"/>
            <a:ext cx="4196400" cy="28194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6904765ebb_0_129"/>
          <p:cNvSpPr/>
          <p:nvPr/>
        </p:nvSpPr>
        <p:spPr>
          <a:xfrm>
            <a:off x="9435286" y="1175839"/>
            <a:ext cx="121800" cy="2819400"/>
          </a:xfrm>
          <a:prstGeom prst="roundRect">
            <a:avLst>
              <a:gd fmla="val 78139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36904765ebb_0_129"/>
          <p:cNvSpPr/>
          <p:nvPr/>
        </p:nvSpPr>
        <p:spPr>
          <a:xfrm>
            <a:off x="9814501" y="1433133"/>
            <a:ext cx="35904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Информирование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g36904765ebb_0_129"/>
          <p:cNvSpPr/>
          <p:nvPr/>
        </p:nvSpPr>
        <p:spPr>
          <a:xfrm>
            <a:off x="9360875" y="1859800"/>
            <a:ext cx="4461600" cy="20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Информирование совета родителей, педагогического совета, общего собрания работников ОУ, партнеров школы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36904765ebb_0_129"/>
          <p:cNvSpPr/>
          <p:nvPr/>
        </p:nvSpPr>
        <p:spPr>
          <a:xfrm>
            <a:off x="588943" y="4584667"/>
            <a:ext cx="81306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90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ДИССЕМИНАЦИЯ ОПЫТА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36904765ebb_0_129"/>
          <p:cNvSpPr/>
          <p:nvPr/>
        </p:nvSpPr>
        <p:spPr>
          <a:xfrm>
            <a:off x="680647" y="5251310"/>
            <a:ext cx="4196400" cy="28194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36904765ebb_0_129"/>
          <p:cNvSpPr/>
          <p:nvPr/>
        </p:nvSpPr>
        <p:spPr>
          <a:xfrm>
            <a:off x="562983" y="5251310"/>
            <a:ext cx="121800" cy="2819400"/>
          </a:xfrm>
          <a:prstGeom prst="roundRect">
            <a:avLst>
              <a:gd fmla="val 78139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36904765ebb_0_129"/>
          <p:cNvSpPr/>
          <p:nvPr/>
        </p:nvSpPr>
        <p:spPr>
          <a:xfrm>
            <a:off x="630800" y="5508600"/>
            <a:ext cx="4196400" cy="24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9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Видеолекция</a:t>
            </a: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/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«О значении и функциях УПОО» для коллектива и представителей родительской общественности</a:t>
            </a:r>
            <a:endParaRPr sz="1600"/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ГБОУ СОШ№531</a:t>
            </a:r>
            <a:endParaRPr sz="1600"/>
          </a:p>
        </p:txBody>
      </p:sp>
      <p:sp>
        <p:nvSpPr>
          <p:cNvPr id="95" name="Google Shape;95;g36904765ebb_0_129"/>
          <p:cNvSpPr/>
          <p:nvPr/>
        </p:nvSpPr>
        <p:spPr>
          <a:xfrm>
            <a:off x="5016635" y="5251310"/>
            <a:ext cx="4196400" cy="28194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6904765ebb_0_129"/>
          <p:cNvSpPr/>
          <p:nvPr/>
        </p:nvSpPr>
        <p:spPr>
          <a:xfrm>
            <a:off x="4986155" y="5251310"/>
            <a:ext cx="121800" cy="2819400"/>
          </a:xfrm>
          <a:prstGeom prst="roundRect">
            <a:avLst>
              <a:gd fmla="val 78139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36904765ebb_0_129"/>
          <p:cNvSpPr/>
          <p:nvPr/>
        </p:nvSpPr>
        <p:spPr>
          <a:xfrm>
            <a:off x="5319649" y="5508604"/>
            <a:ext cx="3590400" cy="14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9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Семинар</a:t>
            </a:r>
            <a:endParaRPr sz="1500"/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Обучающий семинар в ИМЦ для директоров ОУ Красногвардейского района с участием А.Н. Алферова</a:t>
            </a:r>
            <a:endParaRPr b="0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36904765ebb_0_129"/>
          <p:cNvSpPr/>
          <p:nvPr/>
        </p:nvSpPr>
        <p:spPr>
          <a:xfrm>
            <a:off x="9531246" y="5251310"/>
            <a:ext cx="4196400" cy="28194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6904765ebb_0_129"/>
          <p:cNvSpPr/>
          <p:nvPr/>
        </p:nvSpPr>
        <p:spPr>
          <a:xfrm>
            <a:off x="9409326" y="5251310"/>
            <a:ext cx="121800" cy="2819400"/>
          </a:xfrm>
          <a:prstGeom prst="roundRect">
            <a:avLst>
              <a:gd fmla="val 78139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36904765ebb_0_129"/>
          <p:cNvSpPr/>
          <p:nvPr/>
        </p:nvSpPr>
        <p:spPr>
          <a:xfrm>
            <a:off x="9788541" y="5508604"/>
            <a:ext cx="35904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Круглый стол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6904765ebb_0_129"/>
          <p:cNvSpPr/>
          <p:nvPr/>
        </p:nvSpPr>
        <p:spPr>
          <a:xfrm>
            <a:off x="9334926" y="5935276"/>
            <a:ext cx="4196400" cy="16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представителей ОО района в ИМЦ Красногвардейского района «Модели УС»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904765ebb_0_197"/>
          <p:cNvSpPr/>
          <p:nvPr/>
        </p:nvSpPr>
        <p:spPr>
          <a:xfrm>
            <a:off x="3249890" y="2027037"/>
            <a:ext cx="81306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0"/>
              <a:buFont typeface="Inter"/>
              <a:buNone/>
            </a:pPr>
            <a:r>
              <a:rPr b="1" i="0" lang="en-US" sz="35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ИЗМЕНЕНИЯ В УСТАВЕ ОУ</a:t>
            </a:r>
            <a:endParaRPr b="0" i="0" sz="3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36904765ebb_0_197"/>
          <p:cNvSpPr/>
          <p:nvPr/>
        </p:nvSpPr>
        <p:spPr>
          <a:xfrm>
            <a:off x="937675" y="2905253"/>
            <a:ext cx="4628100" cy="40086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6904765ebb_0_197"/>
          <p:cNvSpPr/>
          <p:nvPr/>
        </p:nvSpPr>
        <p:spPr>
          <a:xfrm>
            <a:off x="763310" y="2906316"/>
            <a:ext cx="121800" cy="2819400"/>
          </a:xfrm>
          <a:prstGeom prst="roundRect">
            <a:avLst>
              <a:gd fmla="val 78139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6904765ebb_0_197"/>
          <p:cNvSpPr/>
          <p:nvPr/>
        </p:nvSpPr>
        <p:spPr>
          <a:xfrm>
            <a:off x="1142525" y="3163602"/>
            <a:ext cx="39915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b="1" i="0" lang="en-US" sz="2200" u="sng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Коллегиальные органы</a:t>
            </a:r>
            <a:endParaRPr b="0" i="0" sz="22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6904765ebb_0_197"/>
          <p:cNvSpPr/>
          <p:nvPr/>
        </p:nvSpPr>
        <p:spPr>
          <a:xfrm>
            <a:off x="1366075" y="3654025"/>
            <a:ext cx="3820500" cy="32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</a:t>
            </a:r>
            <a:r>
              <a:rPr b="1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бщее собрание</a:t>
            </a:r>
            <a:endParaRPr b="1" sz="2200"/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Педагогический совет </a:t>
            </a:r>
            <a:endParaRPr b="1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Совет обучающихся </a:t>
            </a:r>
            <a:endParaRPr b="1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Управляющий совет</a:t>
            </a:r>
            <a:endParaRPr b="1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6904765ebb_0_197"/>
          <p:cNvSpPr/>
          <p:nvPr/>
        </p:nvSpPr>
        <p:spPr>
          <a:xfrm>
            <a:off x="5216949" y="2906329"/>
            <a:ext cx="4628100" cy="40086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6904765ebb_0_197"/>
          <p:cNvSpPr/>
          <p:nvPr/>
        </p:nvSpPr>
        <p:spPr>
          <a:xfrm>
            <a:off x="5186482" y="2906316"/>
            <a:ext cx="121800" cy="2819400"/>
          </a:xfrm>
          <a:prstGeom prst="roundRect">
            <a:avLst>
              <a:gd fmla="val 78139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6904765ebb_0_197"/>
          <p:cNvSpPr/>
          <p:nvPr/>
        </p:nvSpPr>
        <p:spPr>
          <a:xfrm>
            <a:off x="5565696" y="316361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b="1" i="0" lang="en-US" sz="2200" u="sng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Изменения </a:t>
            </a:r>
            <a:endParaRPr b="0" i="0" sz="22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6904765ebb_0_197"/>
          <p:cNvSpPr/>
          <p:nvPr/>
        </p:nvSpPr>
        <p:spPr>
          <a:xfrm>
            <a:off x="5565696" y="3654028"/>
            <a:ext cx="3590400" cy="14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1" i="0" lang="en-US" sz="22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Реорганизация совета родителей в родительское собрание при директоре</a:t>
            </a:r>
            <a:endParaRPr b="1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36904765ebb_0_197"/>
          <p:cNvSpPr/>
          <p:nvPr/>
        </p:nvSpPr>
        <p:spPr>
          <a:xfrm>
            <a:off x="9640124" y="2906329"/>
            <a:ext cx="4527900" cy="40086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6904765ebb_0_197"/>
          <p:cNvSpPr/>
          <p:nvPr/>
        </p:nvSpPr>
        <p:spPr>
          <a:xfrm>
            <a:off x="9609653" y="2906316"/>
            <a:ext cx="121800" cy="2819400"/>
          </a:xfrm>
          <a:prstGeom prst="roundRect">
            <a:avLst>
              <a:gd fmla="val 78139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36904765ebb_0_197"/>
          <p:cNvSpPr/>
          <p:nvPr/>
        </p:nvSpPr>
        <p:spPr>
          <a:xfrm>
            <a:off x="9988868" y="3163610"/>
            <a:ext cx="35904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Calibri"/>
              <a:buNone/>
            </a:pPr>
            <a:r>
              <a:rPr b="1" i="0" lang="en-US" sz="2600" u="sng" cap="none" strike="noStrike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Компетенции УС</a:t>
            </a:r>
            <a:endParaRPr b="1" i="0" sz="26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6904765ebb_0_197"/>
          <p:cNvSpPr/>
          <p:nvPr/>
        </p:nvSpPr>
        <p:spPr>
          <a:xfrm>
            <a:off x="9609650" y="3589200"/>
            <a:ext cx="4628100" cy="32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ешение вопросов функционирования и развития образовательного учреждения,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защиты прав и законных интересов участников образовательных отношений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36904765eb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1925"/>
            <a:ext cx="14630399" cy="8117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904765ebb_0_261"/>
          <p:cNvSpPr txBox="1"/>
          <p:nvPr/>
        </p:nvSpPr>
        <p:spPr>
          <a:xfrm>
            <a:off x="834125" y="144850"/>
            <a:ext cx="13349700" cy="65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155CC"/>
                </a:solidFill>
              </a:rPr>
              <a:t> Приветственное слово </a:t>
            </a:r>
            <a:endParaRPr b="1" sz="3600">
              <a:solidFill>
                <a:srgbClr val="1155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1155C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155C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Алфёрова Андрея Николаевича,</a:t>
            </a:r>
            <a:endParaRPr b="1" sz="3600">
              <a:solidFill>
                <a:srgbClr val="1155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155CC"/>
                </a:solidFill>
                <a:highlight>
                  <a:srgbClr val="FFFFFF"/>
                </a:highlight>
              </a:rPr>
              <a:t>ч</a:t>
            </a:r>
            <a:r>
              <a:rPr b="1" lang="en-US" sz="3600">
                <a:solidFill>
                  <a:srgbClr val="1155CC"/>
                </a:solidFill>
                <a:highlight>
                  <a:srgbClr val="FFFFFF"/>
                </a:highlight>
              </a:rPr>
              <a:t>лена коллегии Министерства просвещения РФ, Президента  Национальной ассоциации взаимодействия Управляющих советов образовательных организаций. </a:t>
            </a:r>
            <a:endParaRPr b="1" sz="36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1155CC"/>
              </a:solidFill>
              <a:highlight>
                <a:srgbClr val="FFFFFF"/>
              </a:highlight>
            </a:endParaRPr>
          </a:p>
        </p:txBody>
      </p:sp>
      <p:pic>
        <p:nvPicPr>
          <p:cNvPr id="132" name="Google Shape;132;g36904765ebb_0_2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5100" y="3568600"/>
            <a:ext cx="3324325" cy="459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904765ebb_0_256"/>
          <p:cNvSpPr txBox="1"/>
          <p:nvPr/>
        </p:nvSpPr>
        <p:spPr>
          <a:xfrm>
            <a:off x="661375" y="788750"/>
            <a:ext cx="11684700" cy="6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0000"/>
                </a:solidFill>
              </a:rPr>
              <a:t>Гости семинара-практикума:</a:t>
            </a:r>
            <a:endParaRPr b="1" sz="4200">
              <a:solidFill>
                <a:srgbClr val="FF0000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/>
              <a:t>-</a:t>
            </a:r>
            <a:r>
              <a:rPr b="1" lang="en-US" sz="3300"/>
              <a:t>18 директоров и заведующих детских садов Санкт-Петербурга;</a:t>
            </a:r>
            <a:endParaRPr b="1" sz="3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/>
              <a:t>-18 заместителей руководителя ОУ;</a:t>
            </a:r>
            <a:endParaRPr b="1" sz="3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/>
              <a:t>-3 методиста, старших воспитателя;</a:t>
            </a:r>
            <a:endParaRPr b="1" sz="3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/>
              <a:t>-2 советника директора;</a:t>
            </a:r>
            <a:endParaRPr b="1" sz="3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/>
              <a:t>-1 социальный педагог.</a:t>
            </a:r>
            <a:endParaRPr b="1" sz="3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/>
              <a:t> Из 42 образовательных учреждений Санкт-Петербурга.</a:t>
            </a:r>
            <a:endParaRPr b="1" sz="3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/>
              <a:t> </a:t>
            </a:r>
            <a:endParaRPr b="1" sz="3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/>
              <a:t>В 12 ОУ  уже  созданы Управляющие советы.</a:t>
            </a:r>
            <a:endParaRPr b="1" sz="3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"/>
          <p:cNvSpPr/>
          <p:nvPr/>
        </p:nvSpPr>
        <p:spPr>
          <a:xfrm>
            <a:off x="793800" y="684075"/>
            <a:ext cx="813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0"/>
              <a:buFont typeface="Inter"/>
              <a:buNone/>
            </a:pPr>
            <a:r>
              <a:rPr b="1" i="0" lang="en-US" sz="35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ОСНОВАНИЕ И ОБЩИЕ ПРИНЦИПЫ</a:t>
            </a:r>
            <a:endParaRPr b="0" i="0" sz="3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"/>
          <p:cNvSpPr/>
          <p:nvPr/>
        </p:nvSpPr>
        <p:spPr>
          <a:xfrm>
            <a:off x="793675" y="2123199"/>
            <a:ext cx="4135500" cy="46548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"/>
          <p:cNvSpPr/>
          <p:nvPr/>
        </p:nvSpPr>
        <p:spPr>
          <a:xfrm>
            <a:off x="793725" y="2081924"/>
            <a:ext cx="91500" cy="4654800"/>
          </a:xfrm>
          <a:prstGeom prst="roundRect">
            <a:avLst>
              <a:gd fmla="val 50000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"/>
          <p:cNvSpPr/>
          <p:nvPr/>
        </p:nvSpPr>
        <p:spPr>
          <a:xfrm>
            <a:off x="1142525" y="2332303"/>
            <a:ext cx="3246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Законодательная база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"/>
          <p:cNvSpPr/>
          <p:nvPr/>
        </p:nvSpPr>
        <p:spPr>
          <a:xfrm>
            <a:off x="1142525" y="2840175"/>
            <a:ext cx="3590400" cy="22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0" i="0" lang="en-US" sz="21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Разработано в соответствии с ФЗ № 273-ФЗ «Об образовании в Российской Федерации» и ФЗ № 7-ФЗ «О некоммерческих организациях».</a:t>
            </a:r>
            <a:endParaRPr b="0" i="0" sz="2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5262700" y="2123199"/>
            <a:ext cx="4196400" cy="46548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"/>
          <p:cNvSpPr/>
          <p:nvPr/>
        </p:nvSpPr>
        <p:spPr>
          <a:xfrm>
            <a:off x="5216900" y="2123201"/>
            <a:ext cx="91500" cy="4738200"/>
          </a:xfrm>
          <a:prstGeom prst="roundRect">
            <a:avLst>
              <a:gd fmla="val 50000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"/>
          <p:cNvSpPr/>
          <p:nvPr/>
        </p:nvSpPr>
        <p:spPr>
          <a:xfrm>
            <a:off x="5565700" y="2332323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Цель Положения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"/>
          <p:cNvSpPr/>
          <p:nvPr/>
        </p:nvSpPr>
        <p:spPr>
          <a:xfrm>
            <a:off x="5565696" y="3654028"/>
            <a:ext cx="3590330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0" i="0" lang="en-US" sz="23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Определение порядка выборов членов управляющего совета образовательной организации (</a:t>
            </a:r>
            <a:r>
              <a:rPr b="1" i="0" lang="en-US" sz="23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УС</a:t>
            </a:r>
            <a:r>
              <a:rPr b="0" i="0" lang="en-US" sz="23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).</a:t>
            </a:r>
            <a:endParaRPr b="0" i="0" sz="2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"/>
          <p:cNvSpPr/>
          <p:nvPr/>
        </p:nvSpPr>
        <p:spPr>
          <a:xfrm>
            <a:off x="9640125" y="2123200"/>
            <a:ext cx="4295700" cy="4654800"/>
          </a:xfrm>
          <a:prstGeom prst="roundRect">
            <a:avLst>
              <a:gd fmla="val 5189" name="adj"/>
            </a:avLst>
          </a:prstGeom>
          <a:solidFill>
            <a:srgbClr val="FFFFFF"/>
          </a:solidFill>
          <a:ln cap="flat" cmpd="sng" w="30475">
            <a:solidFill>
              <a:srgbClr val="B9B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"/>
          <p:cNvSpPr/>
          <p:nvPr/>
        </p:nvSpPr>
        <p:spPr>
          <a:xfrm>
            <a:off x="9655349" y="2123325"/>
            <a:ext cx="91500" cy="4613400"/>
          </a:xfrm>
          <a:prstGeom prst="roundRect">
            <a:avLst>
              <a:gd fmla="val 0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"/>
          <p:cNvSpPr/>
          <p:nvPr/>
        </p:nvSpPr>
        <p:spPr>
          <a:xfrm>
            <a:off x="9988875" y="2332325"/>
            <a:ext cx="35904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Требования к кандидатам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"/>
          <p:cNvSpPr/>
          <p:nvPr/>
        </p:nvSpPr>
        <p:spPr>
          <a:xfrm>
            <a:off x="9988875" y="3728600"/>
            <a:ext cx="3590400" cy="28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0" i="0" lang="en-US" sz="21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Членом УС может быть избрано лицо, достигшее совершеннолетия. Исключение составляют обучающиеся.</a:t>
            </a:r>
            <a:endParaRPr b="0" i="0" sz="2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"/>
          <p:cNvSpPr/>
          <p:nvPr/>
        </p:nvSpPr>
        <p:spPr>
          <a:xfrm>
            <a:off x="793738" y="6777893"/>
            <a:ext cx="13042800" cy="14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B0AFF"/>
              </a:buClr>
              <a:buSzPts val="1750"/>
              <a:buFont typeface="Inter"/>
              <a:buNone/>
            </a:pPr>
            <a:r>
              <a:rPr b="0" i="0" lang="en-US" sz="2350" u="none" cap="none" strike="noStrike">
                <a:solidFill>
                  <a:srgbClr val="2B0AFF"/>
                </a:solidFill>
                <a:latin typeface="Inter"/>
                <a:ea typeface="Inter"/>
                <a:cs typeface="Inter"/>
                <a:sym typeface="Inter"/>
              </a:rPr>
              <a:t>Ограничения</a:t>
            </a:r>
            <a:r>
              <a:rPr b="0" i="0" lang="en-US" sz="23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для лиц, избираемых в УС, устанавливаются уставом и положением об Управляющем совете</a:t>
            </a:r>
            <a:r>
              <a:rPr b="0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/>
          <p:nvPr/>
        </p:nvSpPr>
        <p:spPr>
          <a:xfrm>
            <a:off x="793790" y="987623"/>
            <a:ext cx="130428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50"/>
              <a:buFont typeface="Inter"/>
              <a:buNone/>
            </a:pPr>
            <a:r>
              <a:rPr b="1" i="0" lang="en-US" sz="44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СУБЪЕКТЫ ВЫБОРОВ В УПРАВЛЯЮЩИЙ СОВЕТ</a:t>
            </a:r>
            <a:endParaRPr b="0" i="0" sz="4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793790" y="2671760"/>
            <a:ext cx="130428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</a:t>
            </a:r>
            <a:r>
              <a:rPr b="0" i="0" lang="en-US" sz="21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ыборы обеспечивают представительство всех ключевых участников образовательного процесса в Управляющем совете.</a:t>
            </a:r>
            <a:endParaRPr b="0" i="0" sz="2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5" name="Google Shape;16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790" y="3839766"/>
            <a:ext cx="680442" cy="68044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"/>
          <p:cNvSpPr/>
          <p:nvPr/>
        </p:nvSpPr>
        <p:spPr>
          <a:xfrm>
            <a:off x="793800" y="4565574"/>
            <a:ext cx="41586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650"/>
              <a:buFont typeface="Inter"/>
              <a:buNone/>
            </a:pPr>
            <a:r>
              <a:rPr b="1" i="0" lang="en-US" sz="26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Представители родителей</a:t>
            </a:r>
            <a:endParaRPr b="0" i="0" sz="2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3"/>
          <p:cNvSpPr/>
          <p:nvPr/>
        </p:nvSpPr>
        <p:spPr>
          <a:xfrm>
            <a:off x="793790" y="5790367"/>
            <a:ext cx="4158615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0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Избираются путем общего голосования родителей (законных представителей) обучающихся.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8" name="Google Shape;16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5893" y="3839766"/>
            <a:ext cx="680442" cy="68044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"/>
          <p:cNvSpPr/>
          <p:nvPr/>
        </p:nvSpPr>
        <p:spPr>
          <a:xfrm>
            <a:off x="5235900" y="4565574"/>
            <a:ext cx="41586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650"/>
              <a:buFont typeface="Inter"/>
              <a:buNone/>
            </a:pPr>
            <a:r>
              <a:rPr b="1" i="0" lang="en-US" sz="26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Представители обучающихся</a:t>
            </a:r>
            <a:endParaRPr b="0" i="0" sz="2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3"/>
          <p:cNvSpPr/>
          <p:nvPr/>
        </p:nvSpPr>
        <p:spPr>
          <a:xfrm>
            <a:off x="5235893" y="5790367"/>
            <a:ext cx="4158615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0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Избираются путем общего голосования обучающихся образовательной организации (достигших 14 лет)</a:t>
            </a:r>
            <a:r>
              <a:rPr b="0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1" name="Google Shape;17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77995" y="3839766"/>
            <a:ext cx="680442" cy="68044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"/>
          <p:cNvSpPr/>
          <p:nvPr/>
        </p:nvSpPr>
        <p:spPr>
          <a:xfrm>
            <a:off x="9678000" y="4565498"/>
            <a:ext cx="41586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650"/>
              <a:buFont typeface="Inter"/>
              <a:buNone/>
            </a:pPr>
            <a:r>
              <a:rPr b="1" i="0" lang="en-US" sz="26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Представители работников</a:t>
            </a:r>
            <a:endParaRPr b="0" i="0" sz="2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9677995" y="5790367"/>
            <a:ext cx="41586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0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Избираются путем общего голосования работников образовательной организации</a:t>
            </a:r>
            <a:r>
              <a:rPr b="0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"/>
          <p:cNvSpPr/>
          <p:nvPr/>
        </p:nvSpPr>
        <p:spPr>
          <a:xfrm>
            <a:off x="614720" y="618768"/>
            <a:ext cx="7010519" cy="438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Inter"/>
              <a:buNone/>
            </a:pPr>
            <a:r>
              <a:rPr b="1" i="0" lang="en-US" sz="2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ОРГАНИЗАЦИЯ ПРОЦЕДУРЫ ВЫБОРОВ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4"/>
          <p:cNvSpPr/>
          <p:nvPr/>
        </p:nvSpPr>
        <p:spPr>
          <a:xfrm>
            <a:off x="614720" y="1794153"/>
            <a:ext cx="7869198" cy="22860"/>
          </a:xfrm>
          <a:prstGeom prst="rect">
            <a:avLst/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4"/>
          <p:cNvSpPr/>
          <p:nvPr/>
        </p:nvSpPr>
        <p:spPr>
          <a:xfrm>
            <a:off x="614720" y="1927622"/>
            <a:ext cx="2395180" cy="2744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00"/>
              <a:buFont typeface="Inter"/>
              <a:buNone/>
            </a:pPr>
            <a:r>
              <a:rPr b="1" i="0" lang="en-US" sz="19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Объявление выборов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614725" y="2623297"/>
            <a:ext cx="7869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50"/>
              <a:buFont typeface="Inter"/>
              <a:buNone/>
            </a:pPr>
            <a:r>
              <a:rPr b="1" i="0" lang="en-US" sz="15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Руководитель ОО объявляет выборы по согласованию с представителем учредителя.</a:t>
            </a:r>
            <a:endParaRPr b="1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4"/>
          <p:cNvSpPr/>
          <p:nvPr/>
        </p:nvSpPr>
        <p:spPr>
          <a:xfrm>
            <a:off x="614720" y="3241477"/>
            <a:ext cx="7869198" cy="22860"/>
          </a:xfrm>
          <a:prstGeom prst="rect">
            <a:avLst/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"/>
          <p:cNvSpPr/>
          <p:nvPr/>
        </p:nvSpPr>
        <p:spPr>
          <a:xfrm>
            <a:off x="632144" y="3407450"/>
            <a:ext cx="4294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00"/>
              <a:buFont typeface="Inter"/>
              <a:buNone/>
            </a:pPr>
            <a:r>
              <a:rPr b="1" i="0" lang="en-US" sz="18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Приказ о назначении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/>
          <p:nvPr/>
        </p:nvSpPr>
        <p:spPr>
          <a:xfrm>
            <a:off x="614720" y="3825002"/>
            <a:ext cx="7869198" cy="280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50"/>
              <a:buFont typeface="Inter"/>
              <a:buNone/>
            </a:pPr>
            <a:r>
              <a:rPr b="1" i="0" lang="en-US" sz="16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 приказе указываются сроки, ответственное лицо и процедурные вопросы.</a:t>
            </a:r>
            <a:endParaRPr b="1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4"/>
          <p:cNvSpPr/>
          <p:nvPr/>
        </p:nvSpPr>
        <p:spPr>
          <a:xfrm>
            <a:off x="614720" y="4688800"/>
            <a:ext cx="7869198" cy="22860"/>
          </a:xfrm>
          <a:prstGeom prst="rect">
            <a:avLst/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4"/>
          <p:cNvSpPr/>
          <p:nvPr/>
        </p:nvSpPr>
        <p:spPr>
          <a:xfrm>
            <a:off x="614729" y="4822277"/>
            <a:ext cx="50136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00"/>
              <a:buFont typeface="Inter"/>
              <a:buNone/>
            </a:pPr>
            <a:r>
              <a:rPr b="1" i="0" lang="en-US" sz="19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Свободное голосование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4"/>
          <p:cNvSpPr/>
          <p:nvPr/>
        </p:nvSpPr>
        <p:spPr>
          <a:xfrm>
            <a:off x="614725" y="5559875"/>
            <a:ext cx="78693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50"/>
              <a:buFont typeface="Inter"/>
              <a:buNone/>
            </a:pPr>
            <a:r>
              <a:rPr b="1" i="0" lang="en-US" sz="16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Участие свободное и добровольное. Выборы проводятся путём голосования (может быть закрытым).</a:t>
            </a:r>
            <a:endParaRPr b="1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4"/>
          <p:cNvSpPr/>
          <p:nvPr/>
        </p:nvSpPr>
        <p:spPr>
          <a:xfrm>
            <a:off x="614720" y="6417112"/>
            <a:ext cx="7869198" cy="22860"/>
          </a:xfrm>
          <a:prstGeom prst="rect">
            <a:avLst/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4"/>
          <p:cNvSpPr/>
          <p:nvPr/>
        </p:nvSpPr>
        <p:spPr>
          <a:xfrm>
            <a:off x="614729" y="6583078"/>
            <a:ext cx="51033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00"/>
              <a:buFont typeface="Inter"/>
              <a:buNone/>
            </a:pPr>
            <a:r>
              <a:rPr b="1" i="0" lang="en-US" sz="19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Открытость и гласность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"/>
          <p:cNvSpPr/>
          <p:nvPr/>
        </p:nvSpPr>
        <p:spPr>
          <a:xfrm>
            <a:off x="614720" y="6971937"/>
            <a:ext cx="78693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50"/>
              <a:buFont typeface="Inter"/>
              <a:buNone/>
            </a:pPr>
            <a:r>
              <a:rPr b="1" i="0" lang="en-US" sz="16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Все мероприятия, связанные с выборами, проводятся открыто и гласно.</a:t>
            </a:r>
            <a:endParaRPr b="1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2" name="Google Shape;19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9924" y="1518642"/>
            <a:ext cx="5103257" cy="5103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5"/>
          <p:cNvSpPr/>
          <p:nvPr/>
        </p:nvSpPr>
        <p:spPr>
          <a:xfrm>
            <a:off x="793790" y="807958"/>
            <a:ext cx="7556421" cy="11339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0"/>
              <a:buFont typeface="Inter"/>
              <a:buNone/>
            </a:pPr>
            <a:r>
              <a:rPr b="1" i="0" lang="en-US" sz="35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ОБЯЗАННОСТИ РУКОВОДСТВА И ИНФОРМИРОВАНИЕ</a:t>
            </a:r>
            <a:endParaRPr b="0" i="0" sz="3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1133951" y="2622233"/>
            <a:ext cx="7216259" cy="1062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Задача: Создать необходимые условия для проведения выборов и обеспечить полное информирование участников.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793790" y="2282071"/>
            <a:ext cx="30480" cy="1743313"/>
          </a:xfrm>
          <a:prstGeom prst="rect">
            <a:avLst/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5"/>
          <p:cNvSpPr/>
          <p:nvPr/>
        </p:nvSpPr>
        <p:spPr>
          <a:xfrm>
            <a:off x="793790" y="4280535"/>
            <a:ext cx="75564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50"/>
              <a:buFont typeface="Inter"/>
              <a:buChar char="•"/>
            </a:pPr>
            <a:r>
              <a:rPr b="1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Проведение разъяснительной работы по организации и процедуре выборов.</a:t>
            </a:r>
            <a:endParaRPr b="1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793790" y="5085636"/>
            <a:ext cx="75564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50"/>
              <a:buFont typeface="Inter"/>
              <a:buChar char="•"/>
            </a:pPr>
            <a:r>
              <a:rPr b="1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Обеспечение необходимых условий (помещения,</a:t>
            </a:r>
            <a:r>
              <a:rPr b="1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канцелярия и др.).</a:t>
            </a:r>
            <a:endParaRPr b="1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"/>
          <p:cNvSpPr/>
          <p:nvPr/>
        </p:nvSpPr>
        <p:spPr>
          <a:xfrm>
            <a:off x="793790" y="5890736"/>
            <a:ext cx="7556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Char char="•"/>
            </a:pPr>
            <a:r>
              <a:rPr b="1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Информирование участников о сроках проведения выборов.</a:t>
            </a:r>
            <a:endParaRPr b="1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793790" y="6332934"/>
            <a:ext cx="7556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Char char="•"/>
            </a:pPr>
            <a:r>
              <a:rPr b="1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Извещение о месте и времени голосования не позднее чем за </a:t>
            </a:r>
            <a:r>
              <a:rPr b="1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две недели</a:t>
            </a:r>
            <a:r>
              <a:rPr b="1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до дня выборов (информационный стенд и/или официальный сайт).</a:t>
            </a:r>
            <a:endParaRPr b="1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/>
          <p:nvPr/>
        </p:nvSpPr>
        <p:spPr>
          <a:xfrm>
            <a:off x="523994" y="411718"/>
            <a:ext cx="7115294" cy="374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4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0"/>
              <a:buFont typeface="Inter"/>
              <a:buNone/>
            </a:pPr>
            <a:r>
              <a:rPr b="1" i="0" lang="en-US" sz="2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ИНФОРМАЦИОННАЯ КАМПАНИЯ И АГИТАЦИЯ</a:t>
            </a:r>
            <a:endParaRPr b="0" i="0" sz="2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524000" y="1224100"/>
            <a:ext cx="25704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Inter"/>
              <a:buNone/>
            </a:pPr>
            <a:r>
              <a:rPr b="1" i="0" lang="en-US" sz="1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ПРАВО НА АГИТАЦИЮ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523994" y="1590437"/>
            <a:ext cx="6608564" cy="718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0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Участники выборов вправе законными методами проводить агитацию, т.е. побуждать других участников к участию в выборах и/или к голосованию «за» или «против» </a:t>
            </a:r>
            <a:r>
              <a:rPr lang="en-US" sz="20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определенных</a:t>
            </a:r>
            <a:r>
              <a:rPr b="0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кандидатов.</a:t>
            </a:r>
            <a:endParaRPr b="0" i="0" sz="2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4" name="Google Shape;21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000" y="3423125"/>
            <a:ext cx="4690050" cy="469007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6"/>
          <p:cNvSpPr/>
          <p:nvPr/>
        </p:nvSpPr>
        <p:spPr>
          <a:xfrm>
            <a:off x="7505462" y="1160145"/>
            <a:ext cx="3760113" cy="280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Inter"/>
              <a:buNone/>
            </a:pPr>
            <a:r>
              <a:rPr b="1" i="0" lang="en-US" sz="1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ПРЕДСТАВЛЕНИЕ КАНДИДАТОВ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/>
          <p:nvPr/>
        </p:nvSpPr>
        <p:spPr>
          <a:xfrm>
            <a:off x="7505462" y="1590437"/>
            <a:ext cx="6608564" cy="2395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1" i="0" lang="en-US" sz="16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Кандидаты обязаны до голосования проинформировать участников выборов о:</a:t>
            </a:r>
            <a:endParaRPr b="1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6"/>
          <p:cNvSpPr/>
          <p:nvPr/>
        </p:nvSpPr>
        <p:spPr>
          <a:xfrm>
            <a:off x="7505450" y="2514150"/>
            <a:ext cx="66087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marR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00"/>
              <a:buFont typeface="Inter"/>
              <a:buChar char="●"/>
            </a:pPr>
            <a:r>
              <a:rPr b="0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Св</a:t>
            </a:r>
            <a:r>
              <a:rPr b="0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оих взглядах и мнениях о развитии ОО</a:t>
            </a:r>
            <a:r>
              <a:rPr b="0" i="0" lang="en-US" sz="13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7505450" y="3091052"/>
            <a:ext cx="6608700" cy="2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6075" lvl="0" marL="457200" marR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850"/>
              <a:buFont typeface="Inter"/>
              <a:buChar char="●"/>
            </a:pPr>
            <a:r>
              <a:rPr b="0" i="0" lang="en-US" sz="1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Краткой информации о себе (биография, опыт).</a:t>
            </a:r>
            <a:endParaRPr b="0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/>
          <p:nvPr/>
        </p:nvSpPr>
        <p:spPr>
          <a:xfrm>
            <a:off x="7505450" y="4648200"/>
            <a:ext cx="6608700" cy="1434000"/>
          </a:xfrm>
          <a:prstGeom prst="roundRect">
            <a:avLst>
              <a:gd fmla="val 7182" name="adj"/>
            </a:avLst>
          </a:prstGeom>
          <a:solidFill>
            <a:srgbClr val="BDB3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6"/>
          <p:cNvSpPr/>
          <p:nvPr/>
        </p:nvSpPr>
        <p:spPr>
          <a:xfrm>
            <a:off x="7991825" y="4786692"/>
            <a:ext cx="59727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Inter"/>
              <a:buNone/>
            </a:pPr>
            <a:r>
              <a:rPr b="0" i="0" lang="en-US" sz="18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Информирование проводится в письменной форме (стенд, сайт) и/или в форме публичного выступления.</a:t>
            </a:r>
            <a:endParaRPr b="0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68fd518ba8_0_0"/>
          <p:cNvSpPr txBox="1"/>
          <p:nvPr/>
        </p:nvSpPr>
        <p:spPr>
          <a:xfrm>
            <a:off x="1014150" y="914400"/>
            <a:ext cx="126021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9575" lvl="0" marL="45720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850"/>
              <a:buFont typeface="Inter"/>
              <a:buAutoNum type="arabicPeriod"/>
            </a:pPr>
            <a:r>
              <a:rPr b="1" lang="en-US" sz="28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28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Краткая информация о себе (биография, опыт).</a:t>
            </a:r>
            <a:endParaRPr b="1" sz="2400"/>
          </a:p>
        </p:txBody>
      </p:sp>
      <p:sp>
        <p:nvSpPr>
          <p:cNvPr id="227" name="Google Shape;227;g368fd518ba8_0_0"/>
          <p:cNvSpPr txBox="1"/>
          <p:nvPr/>
        </p:nvSpPr>
        <p:spPr>
          <a:xfrm>
            <a:off x="152400" y="152400"/>
            <a:ext cx="138648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ПРЕДСТАВЛЕНИЕ КАНДИДАТОВ:</a:t>
            </a:r>
            <a:endParaRPr b="1" sz="2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8" name="Google Shape;228;g368fd518ba8_0_0"/>
          <p:cNvSpPr txBox="1"/>
          <p:nvPr/>
        </p:nvSpPr>
        <p:spPr>
          <a:xfrm>
            <a:off x="915900" y="1537800"/>
            <a:ext cx="12337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2. Мнение о  дальнейшем развитии  ОУ(своя концепция)</a:t>
            </a:r>
            <a:endParaRPr b="1" sz="2400"/>
          </a:p>
        </p:txBody>
      </p:sp>
      <p:sp>
        <p:nvSpPr>
          <p:cNvPr id="229" name="Google Shape;229;g368fd518ba8_0_0"/>
          <p:cNvSpPr txBox="1"/>
          <p:nvPr/>
        </p:nvSpPr>
        <p:spPr>
          <a:xfrm>
            <a:off x="0" y="2161200"/>
            <a:ext cx="14630400" cy="6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3.</a:t>
            </a:r>
            <a:r>
              <a:rPr b="1" lang="en-US" sz="28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Предложения, идеи по работе комиссий Управляющего совета ОУ:</a:t>
            </a:r>
            <a:endParaRPr b="1" sz="28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-Финансово-экономическая комиссия</a:t>
            </a:r>
            <a:endParaRPr b="1" sz="23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-Организационно-правовая комиссия</a:t>
            </a:r>
            <a:endParaRPr b="1" sz="23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-Комиссия по воспитанию</a:t>
            </a:r>
            <a:endParaRPr b="1" sz="23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-Комиссия по работе с родителями и общественностью</a:t>
            </a:r>
            <a:endParaRPr b="1" sz="23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-Конфликтная комиссия</a:t>
            </a:r>
            <a:endParaRPr b="1" sz="23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-Комиссия по питанию</a:t>
            </a:r>
            <a:endParaRPr b="1" sz="23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-Комиссия по образовательному процессу</a:t>
            </a:r>
            <a:endParaRPr b="1" sz="23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-Комиссия по безопасности</a:t>
            </a:r>
            <a:endParaRPr b="1" sz="23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5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"/>
          <p:cNvSpPr/>
          <p:nvPr/>
        </p:nvSpPr>
        <p:spPr>
          <a:xfrm>
            <a:off x="713303" y="561142"/>
            <a:ext cx="13203793" cy="1019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Inter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ПОРЯДОК ИЗБРАНИЯ: РОДИТЕЛИ (ЗАКОННЫЕ ПРЕДСТАВИТЕЛИ)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713303" y="1987868"/>
            <a:ext cx="13203793" cy="326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600"/>
              <a:buFont typeface="Inter"/>
              <a:buNone/>
            </a:pPr>
            <a:r>
              <a:rPr b="1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Представители родителей избираются общим голосованием из своего состава.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713303" y="2848808"/>
            <a:ext cx="6499979" cy="2155150"/>
          </a:xfrm>
          <a:prstGeom prst="roundRect">
            <a:avLst>
              <a:gd fmla="val 509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7"/>
          <p:cNvSpPr/>
          <p:nvPr/>
        </p:nvSpPr>
        <p:spPr>
          <a:xfrm>
            <a:off x="713303" y="2825948"/>
            <a:ext cx="6499979" cy="91440"/>
          </a:xfrm>
          <a:prstGeom prst="roundRect">
            <a:avLst>
              <a:gd fmla="val 93617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7"/>
          <p:cNvSpPr/>
          <p:nvPr/>
        </p:nvSpPr>
        <p:spPr>
          <a:xfrm>
            <a:off x="3657540" y="2543175"/>
            <a:ext cx="611386" cy="611386"/>
          </a:xfrm>
          <a:prstGeom prst="roundRect">
            <a:avLst>
              <a:gd fmla="val 149562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0897" y="2696051"/>
            <a:ext cx="244554" cy="305633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7"/>
          <p:cNvSpPr/>
          <p:nvPr/>
        </p:nvSpPr>
        <p:spPr>
          <a:xfrm>
            <a:off x="939873" y="3358275"/>
            <a:ext cx="51303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Inter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Выдвижение кандидатов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"/>
          <p:cNvSpPr/>
          <p:nvPr/>
        </p:nvSpPr>
        <p:spPr>
          <a:xfrm>
            <a:off x="939879" y="3799046"/>
            <a:ext cx="6046827" cy="978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600"/>
              <a:buFont typeface="Inter"/>
              <a:buNone/>
            </a:pPr>
            <a:r>
              <a:rPr b="0" i="0" lang="en-US" sz="19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Кандидаты могут быть выдвинуты на родительских собраниях, родительских комитетах. </a:t>
            </a:r>
            <a:r>
              <a:rPr b="1" i="0" lang="en-US" sz="19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Возможно самовыдвижение</a:t>
            </a:r>
            <a:r>
              <a:rPr b="0" i="0" lang="en-US" sz="19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"/>
          <p:cNvSpPr/>
          <p:nvPr/>
        </p:nvSpPr>
        <p:spPr>
          <a:xfrm>
            <a:off x="7416998" y="2848808"/>
            <a:ext cx="6500098" cy="2155150"/>
          </a:xfrm>
          <a:prstGeom prst="roundRect">
            <a:avLst>
              <a:gd fmla="val 509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7"/>
          <p:cNvSpPr/>
          <p:nvPr/>
        </p:nvSpPr>
        <p:spPr>
          <a:xfrm>
            <a:off x="7416998" y="2825948"/>
            <a:ext cx="6500098" cy="91440"/>
          </a:xfrm>
          <a:prstGeom prst="roundRect">
            <a:avLst>
              <a:gd fmla="val 93617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7"/>
          <p:cNvSpPr/>
          <p:nvPr/>
        </p:nvSpPr>
        <p:spPr>
          <a:xfrm>
            <a:off x="10361355" y="2543175"/>
            <a:ext cx="611386" cy="611386"/>
          </a:xfrm>
          <a:prstGeom prst="roundRect">
            <a:avLst>
              <a:gd fmla="val 149562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6" name="Google Shape;24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4711" y="2696051"/>
            <a:ext cx="244554" cy="30563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7"/>
          <p:cNvSpPr/>
          <p:nvPr/>
        </p:nvSpPr>
        <p:spPr>
          <a:xfrm>
            <a:off x="7643574" y="3358277"/>
            <a:ext cx="2547699" cy="318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Inter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Ограничение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7"/>
          <p:cNvSpPr/>
          <p:nvPr/>
        </p:nvSpPr>
        <p:spPr>
          <a:xfrm>
            <a:off x="7643574" y="3799046"/>
            <a:ext cx="6046946" cy="652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600"/>
              <a:buFont typeface="Inter"/>
              <a:buNone/>
            </a:pPr>
            <a:r>
              <a:rPr b="0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От одной семьи может быть выдвинут </a:t>
            </a:r>
            <a:r>
              <a:rPr b="1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только один</a:t>
            </a:r>
            <a:r>
              <a:rPr b="0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член управляющего совета.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713303" y="5513308"/>
            <a:ext cx="6499979" cy="2155150"/>
          </a:xfrm>
          <a:prstGeom prst="roundRect">
            <a:avLst>
              <a:gd fmla="val 509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7"/>
          <p:cNvSpPr/>
          <p:nvPr/>
        </p:nvSpPr>
        <p:spPr>
          <a:xfrm>
            <a:off x="713303" y="5490448"/>
            <a:ext cx="6499979" cy="91440"/>
          </a:xfrm>
          <a:prstGeom prst="roundRect">
            <a:avLst>
              <a:gd fmla="val 93617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7"/>
          <p:cNvSpPr/>
          <p:nvPr/>
        </p:nvSpPr>
        <p:spPr>
          <a:xfrm>
            <a:off x="3657540" y="5207675"/>
            <a:ext cx="611386" cy="611386"/>
          </a:xfrm>
          <a:prstGeom prst="roundRect">
            <a:avLst>
              <a:gd fmla="val 149562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2" name="Google Shape;25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40897" y="5360551"/>
            <a:ext cx="244554" cy="305633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7"/>
          <p:cNvSpPr/>
          <p:nvPr/>
        </p:nvSpPr>
        <p:spPr>
          <a:xfrm>
            <a:off x="939873" y="6022776"/>
            <a:ext cx="37836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Inter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Срок выдвижения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7"/>
          <p:cNvSpPr/>
          <p:nvPr/>
        </p:nvSpPr>
        <p:spPr>
          <a:xfrm>
            <a:off x="939879" y="6463546"/>
            <a:ext cx="6046827" cy="326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600"/>
              <a:buFont typeface="Inter"/>
              <a:buNone/>
            </a:pPr>
            <a:r>
              <a:rPr b="0" i="0" lang="en-US" sz="21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Не позднее чем за 3 дня до начала голосования.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7"/>
          <p:cNvSpPr/>
          <p:nvPr/>
        </p:nvSpPr>
        <p:spPr>
          <a:xfrm>
            <a:off x="7416998" y="5513308"/>
            <a:ext cx="6500098" cy="2155150"/>
          </a:xfrm>
          <a:prstGeom prst="roundRect">
            <a:avLst>
              <a:gd fmla="val 509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7"/>
          <p:cNvSpPr/>
          <p:nvPr/>
        </p:nvSpPr>
        <p:spPr>
          <a:xfrm>
            <a:off x="7416998" y="5490448"/>
            <a:ext cx="6500098" cy="91440"/>
          </a:xfrm>
          <a:prstGeom prst="roundRect">
            <a:avLst>
              <a:gd fmla="val 93617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7"/>
          <p:cNvSpPr/>
          <p:nvPr/>
        </p:nvSpPr>
        <p:spPr>
          <a:xfrm>
            <a:off x="10361355" y="5207675"/>
            <a:ext cx="611386" cy="611386"/>
          </a:xfrm>
          <a:prstGeom prst="roundRect">
            <a:avLst>
              <a:gd fmla="val 149562" name="adj"/>
            </a:avLst>
          </a:prstGeom>
          <a:solidFill>
            <a:srgbClr val="2B0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8" name="Google Shape;25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44711" y="5360551"/>
            <a:ext cx="244554" cy="305633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7"/>
          <p:cNvSpPr/>
          <p:nvPr/>
        </p:nvSpPr>
        <p:spPr>
          <a:xfrm>
            <a:off x="7643574" y="6022777"/>
            <a:ext cx="2714387" cy="318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Inter"/>
              <a:buNone/>
            </a:pPr>
            <a:r>
              <a:rPr b="1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Формат голосования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7"/>
          <p:cNvSpPr/>
          <p:nvPr/>
        </p:nvSpPr>
        <p:spPr>
          <a:xfrm>
            <a:off x="7643574" y="6463546"/>
            <a:ext cx="6046946" cy="978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600"/>
              <a:buFont typeface="Inter"/>
              <a:buNone/>
            </a:pPr>
            <a:r>
              <a:rPr b="0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Общее голосование родителей (законных представителей). Допускается голосование в </a:t>
            </a:r>
            <a:r>
              <a:rPr b="1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электронном виде</a:t>
            </a:r>
            <a:r>
              <a:rPr b="0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(через интернет)</a:t>
            </a:r>
            <a:r>
              <a:rPr b="0" i="0" lang="en-US" sz="19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8"/>
          <p:cNvSpPr/>
          <p:nvPr/>
        </p:nvSpPr>
        <p:spPr>
          <a:xfrm>
            <a:off x="441960" y="347305"/>
            <a:ext cx="7649647" cy="3157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ОСОБЕННОСТИ ИЗБРАНИЯ: ОБУЧАЮЩИЕСЯ И РАБОТНИКИ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8"/>
          <p:cNvSpPr/>
          <p:nvPr/>
        </p:nvSpPr>
        <p:spPr>
          <a:xfrm>
            <a:off x="441950" y="978850"/>
            <a:ext cx="45975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5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Inter"/>
              <a:buNone/>
            </a:pPr>
            <a:r>
              <a:rPr b="1" i="0" lang="en-US" sz="21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РАБОТНИКИ ОО</a:t>
            </a:r>
            <a:endParaRPr b="0" i="0" sz="2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8"/>
          <p:cNvSpPr/>
          <p:nvPr/>
        </p:nvSpPr>
        <p:spPr>
          <a:xfrm>
            <a:off x="441960" y="1369555"/>
            <a:ext cx="6719173" cy="202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00050" lvl="0" marL="34290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850"/>
              <a:buFont typeface="Inter"/>
              <a:buChar char="•"/>
            </a:pPr>
            <a:r>
              <a:rPr b="0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Избираются на общем собрании работников ОО</a:t>
            </a:r>
            <a:r>
              <a:rPr b="0" i="0" lang="en-US" sz="1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2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8"/>
          <p:cNvSpPr/>
          <p:nvPr/>
        </p:nvSpPr>
        <p:spPr>
          <a:xfrm>
            <a:off x="441950" y="1789876"/>
            <a:ext cx="67191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00050" lvl="0" marL="34290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850"/>
              <a:buFont typeface="Inter"/>
              <a:buChar char="•"/>
            </a:pPr>
            <a:r>
              <a:rPr b="0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Порядок и сроки проведения собрания определяются</a:t>
            </a:r>
            <a:r>
              <a:rPr b="0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уставом и локальными нормативными актами ОО</a:t>
            </a:r>
            <a:r>
              <a:rPr b="0" i="0" lang="en-US" sz="1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272750"/>
            <a:ext cx="3956868" cy="395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8"/>
          <p:cNvSpPr/>
          <p:nvPr/>
        </p:nvSpPr>
        <p:spPr>
          <a:xfrm>
            <a:off x="7476870" y="978706"/>
            <a:ext cx="27165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5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Inter"/>
              <a:buNone/>
            </a:pPr>
            <a:r>
              <a:rPr b="1" i="0" lang="en-US" sz="2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ОБУЧАЮЩИЕСЯ</a:t>
            </a:r>
            <a:endParaRPr b="0" i="0" sz="2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8"/>
          <p:cNvSpPr/>
          <p:nvPr/>
        </p:nvSpPr>
        <p:spPr>
          <a:xfrm>
            <a:off x="7476887" y="1341596"/>
            <a:ext cx="6719173" cy="202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06400" lvl="0" marL="34290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50"/>
              <a:buFont typeface="Inter"/>
              <a:buChar char="●"/>
            </a:pPr>
            <a:r>
              <a:rPr b="0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Право голоса имеют обучающиеся, достигшие возраста </a:t>
            </a:r>
            <a:r>
              <a:rPr b="1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14 лет</a:t>
            </a:r>
            <a:r>
              <a:rPr b="0" i="0" lang="en-US" sz="1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8"/>
          <p:cNvSpPr/>
          <p:nvPr/>
        </p:nvSpPr>
        <p:spPr>
          <a:xfrm>
            <a:off x="7476875" y="4758575"/>
            <a:ext cx="2982300" cy="15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Char char="•"/>
            </a:pPr>
            <a:r>
              <a:rPr b="0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Кандидаты выдвигаются на классных собраниях или путём самовыдвижения</a:t>
            </a:r>
            <a:r>
              <a:rPr b="0" i="0" lang="en-US" sz="11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8"/>
          <p:cNvSpPr/>
          <p:nvPr/>
        </p:nvSpPr>
        <p:spPr>
          <a:xfrm>
            <a:off x="7476875" y="3544798"/>
            <a:ext cx="6719100" cy="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12750" lvl="0" marL="34290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50"/>
              <a:buFont typeface="Inter"/>
              <a:buChar char="•"/>
            </a:pPr>
            <a:r>
              <a:rPr b="0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Голосование может проводиться в электронном виде.</a:t>
            </a:r>
            <a:endParaRPr b="0" i="0" sz="2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8"/>
          <p:cNvSpPr/>
          <p:nvPr/>
        </p:nvSpPr>
        <p:spPr>
          <a:xfrm>
            <a:off x="7476875" y="2364493"/>
            <a:ext cx="6719100" cy="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Char char="•"/>
            </a:pPr>
            <a:r>
              <a:rPr b="0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От одной семьи может быть выдвинут </a:t>
            </a:r>
            <a:r>
              <a:rPr b="1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только один</a:t>
            </a:r>
            <a:r>
              <a:rPr b="0" i="0" lang="en-US" sz="2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член УС из числа обучающихся</a:t>
            </a:r>
            <a:r>
              <a:rPr b="0" i="0" lang="en-US" sz="13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76" name="Google Shape;27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2450" y="4272750"/>
            <a:ext cx="4027948" cy="395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"/>
          <p:cNvSpPr/>
          <p:nvPr/>
        </p:nvSpPr>
        <p:spPr>
          <a:xfrm>
            <a:off x="793790" y="729496"/>
            <a:ext cx="13042821" cy="11339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0"/>
              <a:buFont typeface="Inter"/>
              <a:buNone/>
            </a:pPr>
            <a:r>
              <a:rPr b="1" i="0" lang="en-US" sz="35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ОФОРМЛЕНИЕ РЕЗУЛЬТАТОВ И ФОРМИРОВАНИЕ СОВЕТА</a:t>
            </a:r>
            <a:endParaRPr b="0" i="0" sz="3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9"/>
          <p:cNvSpPr/>
          <p:nvPr/>
        </p:nvSpPr>
        <p:spPr>
          <a:xfrm>
            <a:off x="1857256" y="240220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b="1" i="0" lang="en-US" sz="24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Сбор протоколов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9"/>
          <p:cNvSpPr/>
          <p:nvPr/>
        </p:nvSpPr>
        <p:spPr>
          <a:xfrm>
            <a:off x="793790" y="2892623"/>
            <a:ext cx="3898702" cy="18145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1" i="0" lang="en-US" sz="1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Лицо, ответственное за выборы, передает оформленные протоколы руководителю ОО в течение недели после мероприятий</a:t>
            </a:r>
            <a:r>
              <a:rPr b="0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85" name="Google Shape;28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653" y="2317075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6" name="Google Shape;28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26731" y="3080147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9"/>
          <p:cNvSpPr/>
          <p:nvPr/>
        </p:nvSpPr>
        <p:spPr>
          <a:xfrm>
            <a:off x="9937800" y="2317084"/>
            <a:ext cx="3198000" cy="7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Формирование списка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9"/>
          <p:cNvSpPr/>
          <p:nvPr/>
        </p:nvSpPr>
        <p:spPr>
          <a:xfrm>
            <a:off x="9937790" y="3255526"/>
            <a:ext cx="3898821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1" i="0" lang="en-US" sz="1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 течение 3-х дней руководитель формирует список избранных членов УС.</a:t>
            </a:r>
            <a:endParaRPr b="1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89" name="Google Shape;28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32653" y="2317075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0" name="Google Shape;29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52604" y="3468648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9"/>
          <p:cNvSpPr/>
          <p:nvPr/>
        </p:nvSpPr>
        <p:spPr>
          <a:xfrm>
            <a:off x="9937790" y="521767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Издание приказа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9"/>
          <p:cNvSpPr/>
          <p:nvPr/>
        </p:nvSpPr>
        <p:spPr>
          <a:xfrm>
            <a:off x="9937790" y="5708094"/>
            <a:ext cx="3898821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1" i="0" lang="en-US" sz="1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Руководитель издает приказ о формировании УС, назначает дату первого заседания.</a:t>
            </a:r>
            <a:endParaRPr b="1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3" name="Google Shape;293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32653" y="2317075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4" name="Google Shape;294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64103" y="5694521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9"/>
          <p:cNvSpPr/>
          <p:nvPr/>
        </p:nvSpPr>
        <p:spPr>
          <a:xfrm>
            <a:off x="1857256" y="521767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Совет создан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9"/>
          <p:cNvSpPr/>
          <p:nvPr/>
        </p:nvSpPr>
        <p:spPr>
          <a:xfrm>
            <a:off x="793790" y="5708094"/>
            <a:ext cx="3898702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1" i="0" lang="en-US" sz="1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Управляющий совет считается созданным с момента издания соответствующего приказа.</a:t>
            </a:r>
            <a:endParaRPr b="1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7" name="Google Shape;297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32653" y="2317075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8" name="Google Shape;298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838230" y="5306020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9"/>
          <p:cNvSpPr/>
          <p:nvPr/>
        </p:nvSpPr>
        <p:spPr>
          <a:xfrm>
            <a:off x="793800" y="7335675"/>
            <a:ext cx="13042800" cy="5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b="0" i="0" lang="en-US" sz="2450" u="sng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Избранными считаются кандидаты, набравшие </a:t>
            </a:r>
            <a:r>
              <a:rPr b="1" i="0" lang="en-US" sz="2450" u="sng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наибольшее количество голосов</a:t>
            </a:r>
            <a:r>
              <a:rPr b="0" i="0" lang="en-US" sz="1750" u="sng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75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"/>
          <p:cNvSpPr/>
          <p:nvPr/>
        </p:nvSpPr>
        <p:spPr>
          <a:xfrm>
            <a:off x="539710" y="423982"/>
            <a:ext cx="9292471" cy="385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ЗАКЛЮЧИТЕЛЬНЫЕ ПОЛОЖЕНИЯ И РАЗРЕШЕНИЕ СПОРОВ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06" name="Google Shape;30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10" y="337921"/>
            <a:ext cx="13550979" cy="620160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0"/>
          <p:cNvSpPr/>
          <p:nvPr/>
        </p:nvSpPr>
        <p:spPr>
          <a:xfrm>
            <a:off x="9832181" y="1376980"/>
            <a:ext cx="4366085" cy="774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58928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800"/>
              <a:buFont typeface="Inter"/>
              <a:buNone/>
            </a:pPr>
            <a:r>
              <a:rPr b="1" i="0" lang="en-US" sz="28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Внутренние положения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0"/>
          <p:cNvSpPr/>
          <p:nvPr/>
        </p:nvSpPr>
        <p:spPr>
          <a:xfrm>
            <a:off x="10465892" y="1972888"/>
            <a:ext cx="3304075" cy="599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75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Inter"/>
              <a:buNone/>
            </a:pPr>
            <a:r>
              <a:rPr b="1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Локальные нормы, не противоречащие уставу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"/>
          <p:cNvSpPr/>
          <p:nvPr/>
        </p:nvSpPr>
        <p:spPr>
          <a:xfrm>
            <a:off x="900063" y="3942176"/>
            <a:ext cx="2997648" cy="374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58928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800"/>
              <a:buFont typeface="Inter"/>
              <a:buNone/>
            </a:pPr>
            <a:r>
              <a:rPr b="1" i="0" lang="en-US" sz="28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Устав ОО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0"/>
          <p:cNvSpPr/>
          <p:nvPr/>
        </p:nvSpPr>
        <p:spPr>
          <a:xfrm>
            <a:off x="860095" y="4423466"/>
            <a:ext cx="3037617" cy="5995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675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Inter"/>
              <a:buNone/>
            </a:pPr>
            <a:r>
              <a:rPr b="1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Правила и структура школы, ниже ФЗ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0"/>
          <p:cNvSpPr/>
          <p:nvPr/>
        </p:nvSpPr>
        <p:spPr>
          <a:xfrm>
            <a:off x="10465900" y="4594850"/>
            <a:ext cx="3624900" cy="7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58928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800"/>
              <a:buFont typeface="Inter"/>
              <a:buNone/>
            </a:pPr>
            <a:r>
              <a:rPr b="1" i="0" lang="en-US" sz="28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Федеральное право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0"/>
          <p:cNvSpPr/>
          <p:nvPr/>
        </p:nvSpPr>
        <p:spPr>
          <a:xfrm>
            <a:off x="9955125" y="5651050"/>
            <a:ext cx="4494900" cy="5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675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Inter"/>
              <a:buNone/>
            </a:pPr>
            <a:r>
              <a:rPr b="1" i="0" lang="en-US" sz="2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Высшая юридическая сила над учреждением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0"/>
          <p:cNvSpPr/>
          <p:nvPr/>
        </p:nvSpPr>
        <p:spPr>
          <a:xfrm>
            <a:off x="647287" y="6621472"/>
            <a:ext cx="13550979" cy="246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1950" lvl="0" marL="34290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500"/>
              <a:buFont typeface="Inter"/>
              <a:buChar char="•"/>
            </a:pPr>
            <a:r>
              <a:rPr b="1" i="0" lang="en-US" sz="15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Положение разработано на основе и в соответствии с уставом ОО и не должно ему противоречить.</a:t>
            </a:r>
            <a:endParaRPr b="1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0"/>
          <p:cNvSpPr/>
          <p:nvPr/>
        </p:nvSpPr>
        <p:spPr>
          <a:xfrm>
            <a:off x="647287" y="6292831"/>
            <a:ext cx="13550979" cy="246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34290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600"/>
              <a:buFont typeface="Inter"/>
              <a:buChar char="•"/>
            </a:pPr>
            <a:r>
              <a:rPr b="1" i="0" lang="en-US" sz="16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 случае расхождения с уставом ОО, применяются соответствующие положения устава.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0"/>
          <p:cNvSpPr/>
          <p:nvPr/>
        </p:nvSpPr>
        <p:spPr>
          <a:xfrm>
            <a:off x="647287" y="7002494"/>
            <a:ext cx="13551000" cy="2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00"/>
              <a:buFont typeface="Inter"/>
              <a:buChar char="•"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 случае противоречия с действующим законодательством РФ, необходимо руководствоваться нормами действующего законодательства РФ</a:t>
            </a: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1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0"/>
          <p:cNvSpPr/>
          <p:nvPr/>
        </p:nvSpPr>
        <p:spPr>
          <a:xfrm>
            <a:off x="647287" y="7383522"/>
            <a:ext cx="13550979" cy="246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1950" lvl="0" marL="34290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500"/>
              <a:buFont typeface="Inter"/>
              <a:buChar char="•"/>
            </a:pPr>
            <a:r>
              <a:rPr b="1" i="0" lang="en-US" sz="15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Споры, возникающие в связи с проведением выборов, разрешаются в порядке, установленном законодательством РФ.</a:t>
            </a:r>
            <a:endParaRPr b="1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g36904765ebb_0_25"/>
          <p:cNvPicPr preferRelativeResize="0"/>
          <p:nvPr/>
        </p:nvPicPr>
        <p:blipFill rotWithShape="1">
          <a:blip r:embed="rId3">
            <a:alphaModFix/>
          </a:blip>
          <a:srcRect b="5368" l="13534" r="13226" t="13777"/>
          <a:stretch/>
        </p:blipFill>
        <p:spPr>
          <a:xfrm>
            <a:off x="0" y="-72525"/>
            <a:ext cx="15173102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36904765ebb_0_25"/>
          <p:cNvSpPr txBox="1"/>
          <p:nvPr/>
        </p:nvSpPr>
        <p:spPr>
          <a:xfrm>
            <a:off x="6221050" y="7503675"/>
            <a:ext cx="8543700" cy="6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https://www.xn--80aeamngm0adkqpb3grdp.xn--p1ai/metodicheskaja-podderzhka/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g368fd518ba8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84900" y="-262325"/>
            <a:ext cx="15096776" cy="849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2025-10-12T18:44:21Z</dcterms:created>
</cp:coreProperties>
</file>